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77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81" r:id="rId15"/>
    <p:sldId id="270" r:id="rId16"/>
    <p:sldId id="279" r:id="rId17"/>
    <p:sldId id="282" r:id="rId18"/>
    <p:sldId id="280" r:id="rId19"/>
    <p:sldId id="278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22" autoAdjust="0"/>
  </p:normalViewPr>
  <p:slideViewPr>
    <p:cSldViewPr>
      <p:cViewPr>
        <p:scale>
          <a:sx n="81" d="100"/>
          <a:sy n="81" d="100"/>
        </p:scale>
        <p:origin x="-83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88B2F-79FF-4B37-B863-9F4B69A9E082}" type="datetimeFigureOut">
              <a:rPr lang="pl-PL" smtClean="0"/>
              <a:t>2013-09-30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C8DCC-9264-49C1-97E9-C9BEE47632F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2975B-32B9-4CDF-8EF7-53E53EB2C0DE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5E186-3AF5-4586-ACD7-A2643F13265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6463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5E186-3AF5-4586-ACD7-A2643F132655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89058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7536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3366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3343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6961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1451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1198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406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3312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8120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22986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24312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5218A-A024-44B4-9222-F4DF17438F8A}" type="datetimeFigureOut">
              <a:rPr lang="pl-PL" smtClean="0"/>
              <a:pPr/>
              <a:t>2013-09-30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05332-BE3B-4E9D-8E2E-9F1CDD6838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0814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857364"/>
            <a:ext cx="7488832" cy="2786082"/>
          </a:xfrm>
        </p:spPr>
        <p:txBody>
          <a:bodyPr>
            <a:noAutofit/>
          </a:bodyPr>
          <a:lstStyle/>
          <a:p>
            <a:r>
              <a:rPr lang="pl-PL" sz="5400" b="1" dirty="0" smtClean="0">
                <a:solidFill>
                  <a:schemeClr val="accent6">
                    <a:lumMod val="75000"/>
                  </a:schemeClr>
                </a:solidFill>
              </a:rPr>
              <a:t>ZAPROJEKTUJ SWOJĄ KARIERĘ!</a:t>
            </a:r>
            <a:endParaRPr lang="pl-PL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200796" cy="1209668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pl-PL" dirty="0"/>
          </a:p>
        </p:txBody>
      </p:sp>
      <p:pic>
        <p:nvPicPr>
          <p:cNvPr id="4" name="Obraz 3" descr="stopka_kolo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51425"/>
            <a:ext cx="9144000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AR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00042"/>
            <a:ext cx="2495539" cy="83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888256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							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1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1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								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Zespół Szkół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6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							numer 2 w Ostrowcu Św.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42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Szkolenia spawalnicze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000" dirty="0" smtClean="0"/>
              <a:t>program zgodny </a:t>
            </a:r>
            <a:r>
              <a:rPr lang="pl-PL" sz="2000" dirty="0"/>
              <a:t>z wytycznymi Instytutu Spawalnictwa w </a:t>
            </a:r>
            <a:r>
              <a:rPr lang="pl-PL" sz="2000" dirty="0" smtClean="0"/>
              <a:t>Gliwicach</a:t>
            </a:r>
          </a:p>
          <a:p>
            <a:pPr algn="just"/>
            <a:r>
              <a:rPr lang="pl-PL" sz="2000" dirty="0" smtClean="0"/>
              <a:t>szkolenie poprzedzone badaniem lekarskim (brak przeciwwskazań do udziału w szkoleniu)</a:t>
            </a:r>
          </a:p>
          <a:p>
            <a:pPr algn="just"/>
            <a:r>
              <a:rPr lang="pl-PL" sz="2000" dirty="0" smtClean="0"/>
              <a:t>szkolenie </a:t>
            </a:r>
            <a:r>
              <a:rPr lang="pl-PL" sz="2000" dirty="0"/>
              <a:t>zakończone egzaminem </a:t>
            </a:r>
            <a:r>
              <a:rPr lang="pl-PL" sz="2000" dirty="0" smtClean="0"/>
              <a:t>przeprowadzonym </a:t>
            </a:r>
            <a:r>
              <a:rPr lang="pl-PL" sz="2000" dirty="0"/>
              <a:t>przez certyfikowanego egzaminatora oraz uzyskaniem Książeczki Spawacza i Certyfikatu </a:t>
            </a:r>
            <a:r>
              <a:rPr lang="pl-PL" sz="2000" dirty="0" smtClean="0"/>
              <a:t>Instytutu Spawalnictwa </a:t>
            </a:r>
            <a:r>
              <a:rPr lang="pl-PL" sz="2000" dirty="0"/>
              <a:t>w </a:t>
            </a:r>
            <a:r>
              <a:rPr lang="pl-PL" sz="2000" dirty="0" smtClean="0"/>
              <a:t>Gliwicach</a:t>
            </a:r>
          </a:p>
          <a:p>
            <a:pPr algn="just"/>
            <a:r>
              <a:rPr lang="pl-PL" sz="2000" dirty="0" smtClean="0"/>
              <a:t>realizowane poza godzinami nauki (piątek – sobota, ferie) </a:t>
            </a:r>
            <a:r>
              <a:rPr lang="pl-PL" sz="2000" dirty="0"/>
              <a:t>z </a:t>
            </a:r>
            <a:r>
              <a:rPr lang="pl-PL" sz="2000" dirty="0" smtClean="0"/>
              <a:t>wykorzystaniem </a:t>
            </a:r>
            <a:r>
              <a:rPr lang="pl-PL" sz="2000" dirty="0"/>
              <a:t>profesjonalnych materiałów i urządzeń </a:t>
            </a:r>
            <a:r>
              <a:rPr lang="pl-PL" sz="2000" dirty="0" smtClean="0"/>
              <a:t>spawalniczych</a:t>
            </a:r>
          </a:p>
          <a:p>
            <a:pPr algn="just"/>
            <a:r>
              <a:rPr lang="pl-PL" sz="2000" dirty="0" smtClean="0"/>
              <a:t>Uczestnicy otrzymują </a:t>
            </a:r>
            <a:r>
              <a:rPr lang="pl-PL" sz="2000" dirty="0"/>
              <a:t>poczęstunek (obiad, napój</a:t>
            </a:r>
            <a:r>
              <a:rPr lang="pl-PL" sz="2000" dirty="0" smtClean="0"/>
              <a:t>)</a:t>
            </a:r>
            <a:endParaRPr lang="pl-PL" sz="2000" dirty="0"/>
          </a:p>
        </p:txBody>
      </p:sp>
    </p:spTree>
    <p:extLst>
      <p:ext uri="{BB962C8B-B14F-4D97-AF65-F5344CB8AC3E}">
        <p14:creationId xmlns="" xmlns:p14="http://schemas.microsoft.com/office/powerpoint/2010/main" val="95557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6883152" cy="648072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Szkolimy operatorów</a:t>
            </a:r>
            <a:endParaRPr lang="pl-PL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2"/>
          </p:nvPr>
        </p:nvSpPr>
        <p:spPr>
          <a:xfrm>
            <a:off x="395536" y="1412776"/>
            <a:ext cx="7704856" cy="4968552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>Kurs obsługi wózka widłowego </a:t>
            </a:r>
            <a:r>
              <a:rPr lang="pl-PL" sz="2400" dirty="0" smtClean="0"/>
              <a:t>– 4 edycje dla 40 osób</a:t>
            </a:r>
            <a:endParaRPr lang="pl-PL" sz="2400" i="1" dirty="0"/>
          </a:p>
        </p:txBody>
      </p:sp>
      <p:pic>
        <p:nvPicPr>
          <p:cNvPr id="4098" name="Picture 2" descr="C:\Documents and Settings\ARL\Pulpit\budowlanka zaprojektuj swoją karierę\KONFERENCJA\zdjecia\wóze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357430"/>
            <a:ext cx="4714908" cy="35316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189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Operator wózka widłowego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dirty="0" smtClean="0"/>
              <a:t>Program zgodny </a:t>
            </a:r>
            <a:r>
              <a:rPr lang="pl-PL" sz="2400" dirty="0"/>
              <a:t>z wytycznymi Ośrodka Doskonalenia Kadr w Mysłowicach, nadzorowanego przez Ministra Gospodarki</a:t>
            </a:r>
            <a:r>
              <a:rPr lang="pl-PL" sz="2400" dirty="0" smtClean="0"/>
              <a:t>,</a:t>
            </a:r>
          </a:p>
          <a:p>
            <a:pPr algn="just"/>
            <a:r>
              <a:rPr lang="pl-PL" sz="2400" dirty="0" smtClean="0"/>
              <a:t>Szkolenie poprzedzone </a:t>
            </a:r>
            <a:r>
              <a:rPr lang="pl-PL" sz="2400" dirty="0"/>
              <a:t>badaniem lekarskim (testy psychotechniczne, brak przeciwwskazań do udziału w </a:t>
            </a:r>
            <a:r>
              <a:rPr lang="pl-PL" sz="2400" dirty="0" smtClean="0"/>
              <a:t>szkoleniu)</a:t>
            </a:r>
          </a:p>
          <a:p>
            <a:pPr algn="just"/>
            <a:r>
              <a:rPr lang="pl-PL" sz="2400" dirty="0" smtClean="0"/>
              <a:t>Realizowane poza godzinami nauki – w piątki, soboty i ferie</a:t>
            </a:r>
          </a:p>
          <a:p>
            <a:pPr algn="just"/>
            <a:r>
              <a:rPr lang="pl-PL" sz="2400" dirty="0" smtClean="0"/>
              <a:t>Uczestnicy będą </a:t>
            </a:r>
            <a:r>
              <a:rPr lang="pl-PL" sz="2400" dirty="0"/>
              <a:t>otrzymywać poczęstunek (obiad, napój</a:t>
            </a:r>
            <a:r>
              <a:rPr lang="pl-PL" sz="2400" dirty="0" smtClean="0"/>
              <a:t>)</a:t>
            </a: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310900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5486400" cy="720080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Szkolenia komputerowe</a:t>
            </a:r>
            <a:endParaRPr lang="pl-PL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539552" y="1268760"/>
            <a:ext cx="7992888" cy="5053334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>Kurs obsługi programu AUTOCAD </a:t>
            </a:r>
            <a:r>
              <a:rPr lang="pl-PL" sz="2400" dirty="0" smtClean="0"/>
              <a:t>- 2 </a:t>
            </a:r>
            <a:r>
              <a:rPr lang="pl-PL" sz="2400" dirty="0" smtClean="0"/>
              <a:t>edycje </a:t>
            </a:r>
            <a:r>
              <a:rPr lang="pl-PL" sz="2400" dirty="0" smtClean="0"/>
              <a:t>dla 20 osób</a:t>
            </a:r>
          </a:p>
          <a:p>
            <a:r>
              <a:rPr lang="pl-PL" sz="2400" b="1" dirty="0"/>
              <a:t>Projektowanie stron internetowych </a:t>
            </a:r>
            <a:r>
              <a:rPr lang="pl-PL" sz="2400" dirty="0"/>
              <a:t>- 1 edycja dla 10 </a:t>
            </a:r>
            <a:r>
              <a:rPr lang="pl-PL" sz="2400" dirty="0" smtClean="0"/>
              <a:t>osób</a:t>
            </a:r>
          </a:p>
          <a:p>
            <a:r>
              <a:rPr lang="pl-PL" sz="2400" b="1" dirty="0" smtClean="0"/>
              <a:t>Grafika komputerowa – </a:t>
            </a:r>
            <a:r>
              <a:rPr lang="pl-PL" sz="2400" dirty="0" smtClean="0"/>
              <a:t>1 edycja dla 10 osób</a:t>
            </a:r>
          </a:p>
          <a:p>
            <a:r>
              <a:rPr lang="pl-PL" sz="2400" b="1" dirty="0" smtClean="0"/>
              <a:t>Kurs obsługi programów geodezyjnych </a:t>
            </a:r>
            <a:r>
              <a:rPr lang="pl-PL" sz="2400" dirty="0" smtClean="0"/>
              <a:t>– 2 edycje dla 20 osób</a:t>
            </a:r>
            <a:endParaRPr lang="pl-PL" sz="2400" dirty="0"/>
          </a:p>
          <a:p>
            <a:endParaRPr lang="pl-PL" sz="2400" dirty="0"/>
          </a:p>
          <a:p>
            <a:endParaRPr lang="pl-PL" sz="2400" dirty="0"/>
          </a:p>
        </p:txBody>
      </p:sp>
      <p:pic>
        <p:nvPicPr>
          <p:cNvPr id="5122" name="Picture 2" descr="C:\Documents and Settings\ARL\Pulpit\budowlanka zaprojektuj swoją karierę\KONFERENCJA\zdjecia\pra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286124"/>
            <a:ext cx="4071966" cy="30724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4398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5486400" cy="720080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Szkolenia komputerowe</a:t>
            </a:r>
            <a:endParaRPr lang="pl-PL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539552" y="1268760"/>
            <a:ext cx="7992888" cy="5053334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Szkolenia </a:t>
            </a:r>
            <a:r>
              <a:rPr lang="pl-PL" sz="2400" dirty="0"/>
              <a:t>zakończone egzaminem </a:t>
            </a:r>
            <a:r>
              <a:rPr lang="pl-PL" sz="2400" dirty="0" smtClean="0"/>
              <a:t>wewnętrznym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Realizowane poza </a:t>
            </a:r>
            <a:r>
              <a:rPr lang="pl-PL" sz="2400" dirty="0"/>
              <a:t>godzinami nauki (piątek – sobota, ferie)</a:t>
            </a:r>
          </a:p>
          <a:p>
            <a:pPr algn="just">
              <a:buFont typeface="Arial" pitchFamily="34" charset="0"/>
              <a:buChar char="•"/>
            </a:pPr>
            <a:endParaRPr lang="pl-PL" sz="24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Uczestnicy  </a:t>
            </a:r>
            <a:r>
              <a:rPr lang="pl-PL" sz="2400" dirty="0"/>
              <a:t>będą otrzymywać poczęstunek (obiad, napój</a:t>
            </a:r>
            <a:r>
              <a:rPr lang="pl-PL" sz="2400" dirty="0" smtClean="0"/>
              <a:t>)</a:t>
            </a:r>
          </a:p>
          <a:p>
            <a:pPr algn="just">
              <a:buFont typeface="Arial" pitchFamily="34" charset="0"/>
              <a:buChar char="•"/>
            </a:pPr>
            <a:endParaRPr lang="pl-PL" sz="24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Uczestnicy będą pracować na licencjonowanych programach komputerowych: </a:t>
            </a:r>
            <a:r>
              <a:rPr lang="pl-PL" sz="2400" dirty="0" err="1" smtClean="0"/>
              <a:t>AutoCadEdu</a:t>
            </a:r>
            <a:r>
              <a:rPr lang="pl-PL" sz="2400" dirty="0" smtClean="0"/>
              <a:t>, </a:t>
            </a:r>
            <a:r>
              <a:rPr lang="pl-PL" sz="2400" dirty="0" err="1" smtClean="0"/>
              <a:t>Share</a:t>
            </a:r>
            <a:r>
              <a:rPr lang="pl-PL" sz="2400" dirty="0" smtClean="0"/>
              <a:t> Point </a:t>
            </a:r>
            <a:r>
              <a:rPr lang="pl-PL" sz="2400" dirty="0" err="1" smtClean="0"/>
              <a:t>Desinger</a:t>
            </a:r>
            <a:r>
              <a:rPr lang="pl-PL" sz="2400" dirty="0" smtClean="0"/>
              <a:t>, </a:t>
            </a:r>
            <a:r>
              <a:rPr lang="pl-PL" sz="2400" dirty="0" err="1" smtClean="0"/>
              <a:t>CorelDraw</a:t>
            </a:r>
            <a:r>
              <a:rPr lang="pl-PL" sz="2400" dirty="0" smtClean="0"/>
              <a:t> X6, Adobe Photo Shop cs6, </a:t>
            </a:r>
            <a:r>
              <a:rPr lang="pl-PL" sz="2400" dirty="0" err="1" smtClean="0"/>
              <a:t>WinKalk</a:t>
            </a:r>
            <a:r>
              <a:rPr lang="pl-PL" sz="2400" dirty="0" smtClean="0"/>
              <a:t>, </a:t>
            </a:r>
            <a:r>
              <a:rPr lang="pl-PL" sz="2400" dirty="0" err="1" smtClean="0"/>
              <a:t>MikroMapa</a:t>
            </a:r>
            <a:endParaRPr lang="pl-PL" sz="2400" dirty="0" smtClean="0"/>
          </a:p>
          <a:p>
            <a:pPr algn="just">
              <a:buFont typeface="Arial" pitchFamily="34" charset="0"/>
              <a:buChar char="•"/>
            </a:pPr>
            <a:endParaRPr lang="pl-PL" sz="24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Uczestnicy skorzystają z modułu Efektywne wykorzystanie energii oraz ochrona środowiska</a:t>
            </a:r>
          </a:p>
          <a:p>
            <a:pPr marL="342900" indent="-342900" algn="just">
              <a:buFontTx/>
              <a:buChar char="-"/>
            </a:pPr>
            <a:endParaRPr lang="pl-PL" sz="2400" dirty="0"/>
          </a:p>
          <a:p>
            <a:pPr>
              <a:buFont typeface="Arial" pitchFamily="34" charset="0"/>
              <a:buChar char="•"/>
            </a:pP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234398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Staże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sz="1800" dirty="0" smtClean="0"/>
          </a:p>
          <a:p>
            <a:pPr algn="just"/>
            <a:r>
              <a:rPr lang="pl-PL" sz="2400" dirty="0" smtClean="0"/>
              <a:t>dla 48 osób, około 20 % uczniów objętych wsparciem w ramach projektu</a:t>
            </a:r>
          </a:p>
          <a:p>
            <a:pPr algn="just"/>
            <a:r>
              <a:rPr lang="pl-PL" sz="2400" dirty="0" smtClean="0"/>
              <a:t>cel: wzmocnienie kwalifikacji zawodowych poszukiwanych na rynku pracy</a:t>
            </a:r>
          </a:p>
          <a:p>
            <a:pPr algn="just"/>
            <a:r>
              <a:rPr lang="pl-PL" sz="2400" dirty="0" smtClean="0"/>
              <a:t>współpraca szkoły z przedsiębiorstwami obejmująca praktyczną naukę zawodu</a:t>
            </a:r>
            <a:endParaRPr lang="pl-PL" sz="2400" dirty="0"/>
          </a:p>
          <a:p>
            <a:pPr algn="just"/>
            <a:r>
              <a:rPr lang="pl-PL" sz="2400" dirty="0" smtClean="0"/>
              <a:t>150 h stażu / osobę</a:t>
            </a:r>
          </a:p>
          <a:p>
            <a:pPr algn="just"/>
            <a:r>
              <a:rPr lang="pl-PL" sz="2400" dirty="0" smtClean="0"/>
              <a:t>stypendium stażowe – 1200 zł</a:t>
            </a:r>
          </a:p>
          <a:p>
            <a:pPr algn="just"/>
            <a:r>
              <a:rPr lang="pl-PL" sz="2400" dirty="0" smtClean="0"/>
              <a:t>zapewniamy: szkolenie BHP, odzież ochronna, ubezpieczenie NNW</a:t>
            </a:r>
          </a:p>
          <a:p>
            <a:pPr algn="just"/>
            <a:r>
              <a:rPr lang="pl-PL" sz="2400" dirty="0" smtClean="0"/>
              <a:t>opieka nad stażystami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202995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Powstanie Szkolny Ośrodek Kariery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Zakupimy sprzęt (drukarka, laptop z oprogramowaniem)</a:t>
            </a:r>
          </a:p>
          <a:p>
            <a:pPr algn="just"/>
            <a:r>
              <a:rPr lang="pl-PL" dirty="0" smtClean="0"/>
              <a:t>Zakup pomocy dydaktycznych </a:t>
            </a:r>
            <a:r>
              <a:rPr lang="pl-PL" dirty="0"/>
              <a:t>(program do diagnozy predyspozycji Uczestników i wyboru ścieżki edukacyjno - </a:t>
            </a:r>
            <a:r>
              <a:rPr lang="pl-PL" dirty="0" smtClean="0"/>
              <a:t>zawodowej)</a:t>
            </a:r>
          </a:p>
          <a:p>
            <a:pPr algn="just"/>
            <a:r>
              <a:rPr lang="pl-PL" dirty="0" smtClean="0"/>
              <a:t>Pomoc w świadomym kształtowaniu </a:t>
            </a:r>
            <a:r>
              <a:rPr lang="pl-PL" dirty="0" smtClean="0"/>
              <a:t>ścieżki </a:t>
            </a:r>
            <a:r>
              <a:rPr lang="pl-PL" dirty="0" smtClean="0"/>
              <a:t>zawodowej dla wszystkich uczniów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Pracownia komputerowa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Stanowiska komputerowe</a:t>
            </a:r>
          </a:p>
          <a:p>
            <a:r>
              <a:rPr lang="pl-PL" dirty="0" smtClean="0"/>
              <a:t>Projektory multimedialne</a:t>
            </a:r>
          </a:p>
          <a:p>
            <a:r>
              <a:rPr lang="pl-PL" dirty="0" smtClean="0"/>
              <a:t>Tablica interaktywna</a:t>
            </a:r>
          </a:p>
          <a:p>
            <a:r>
              <a:rPr lang="pl-PL" dirty="0" smtClean="0"/>
              <a:t>Programy komputerowe (programy do projektowania, geodezyjne) </a:t>
            </a:r>
          </a:p>
          <a:p>
            <a:r>
              <a:rPr lang="pl-PL" dirty="0" smtClean="0"/>
              <a:t>Wartość inwestycji: </a:t>
            </a:r>
            <a:r>
              <a:rPr lang="pl-PL" dirty="0" smtClean="0"/>
              <a:t>81 880 zł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Warsztaty szkolne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 smtClean="0"/>
              <a:t>Zostaną zakupione materiały oraz sprzęt niezbędne do przeprowadzenia zajęć (montaż systemów suchej zabudowy, robót posadzkarsko – okładzinowych, murarz – tynkarz) </a:t>
            </a:r>
          </a:p>
          <a:p>
            <a:pPr algn="just"/>
            <a:r>
              <a:rPr lang="pl-PL" dirty="0" smtClean="0"/>
              <a:t>Powstaną stanowiska egzaminacyjne niezbędne do przeprowadzenia egzaminów zawodowych</a:t>
            </a:r>
          </a:p>
          <a:p>
            <a:pPr algn="just"/>
            <a:r>
              <a:rPr lang="pl-PL" dirty="0" smtClean="0"/>
              <a:t>Wartość wsparcia: </a:t>
            </a:r>
            <a:r>
              <a:rPr lang="pl-PL" dirty="0" smtClean="0"/>
              <a:t>121 626,84 zł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857364"/>
            <a:ext cx="7488832" cy="2786082"/>
          </a:xfrm>
        </p:spPr>
        <p:txBody>
          <a:bodyPr>
            <a:noAutofit/>
          </a:bodyPr>
          <a:lstStyle/>
          <a:p>
            <a:r>
              <a:rPr lang="pl-PL" sz="5400" b="1" dirty="0" smtClean="0">
                <a:solidFill>
                  <a:schemeClr val="accent6">
                    <a:lumMod val="75000"/>
                  </a:schemeClr>
                </a:solidFill>
              </a:rPr>
              <a:t>ZAPROJEKTUJ SWOJĄ KARIERĘ!</a:t>
            </a:r>
            <a:endParaRPr lang="pl-PL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2713856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pl-PL" dirty="0"/>
          </a:p>
        </p:txBody>
      </p:sp>
      <p:pic>
        <p:nvPicPr>
          <p:cNvPr id="4" name="Obraz 3" descr="stopka_kolo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51425"/>
            <a:ext cx="9144000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AR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00042"/>
            <a:ext cx="2495539" cy="83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888256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							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1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1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								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Zespół Szkół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6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							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numer 2 w Ostrowcu Św.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42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>
          <a:xfrm>
            <a:off x="457200" y="273050"/>
            <a:ext cx="3754760" cy="1162050"/>
          </a:xfrm>
        </p:spPr>
        <p:txBody>
          <a:bodyPr>
            <a:noAutofit/>
          </a:bodyPr>
          <a:lstStyle/>
          <a:p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Agencja Rozwoju Lokalnego Sp. z o.o.</a:t>
            </a:r>
            <a:endParaRPr lang="pl-PL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Symbol zastępczy zawartości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92696"/>
            <a:ext cx="4070473" cy="3052855"/>
          </a:xfrm>
        </p:spPr>
      </p:pic>
      <p:sp>
        <p:nvSpPr>
          <p:cNvPr id="2" name="Symbol zastępczy tekstu 1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402832" cy="4691063"/>
          </a:xfrm>
        </p:spPr>
        <p:txBody>
          <a:bodyPr>
            <a:noAutofit/>
          </a:bodyPr>
          <a:lstStyle/>
          <a:p>
            <a:r>
              <a:rPr lang="pl-PL" sz="2400" dirty="0" smtClean="0"/>
              <a:t>Spółka prawa handlowego, prowadząca działalność non-profit. </a:t>
            </a:r>
          </a:p>
          <a:p>
            <a:r>
              <a:rPr lang="pl-PL" sz="2400" dirty="0" smtClean="0"/>
              <a:t>Głównym celem działania jest aktywizacja i wspomaganie lokalnego rynku:</a:t>
            </a:r>
            <a:br>
              <a:rPr lang="pl-PL" sz="2400" dirty="0" smtClean="0"/>
            </a:br>
            <a:r>
              <a:rPr lang="pl-PL" sz="2400" dirty="0" smtClean="0"/>
              <a:t>I. Rozwój zasobów ludzkich</a:t>
            </a:r>
            <a:br>
              <a:rPr lang="pl-PL" sz="2400" dirty="0" smtClean="0"/>
            </a:br>
            <a:r>
              <a:rPr lang="pl-PL" sz="2400" dirty="0" smtClean="0"/>
              <a:t>II. Rozwój przedsiębiorczości</a:t>
            </a:r>
            <a:br>
              <a:rPr lang="pl-PL" sz="2400" dirty="0" smtClean="0"/>
            </a:br>
            <a:r>
              <a:rPr lang="pl-PL" sz="2400" dirty="0" smtClean="0"/>
              <a:t>III. Współpraca z organizacjami, jednostkami, przedsiębiorcami, samorządami na rzecz rozwoju lokalnego.</a:t>
            </a:r>
          </a:p>
          <a:p>
            <a:endParaRPr lang="pl-PL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581128"/>
            <a:ext cx="4032448" cy="1631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543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>
          <a:xfrm>
            <a:off x="285720" y="273050"/>
            <a:ext cx="8318728" cy="727058"/>
          </a:xfrm>
        </p:spPr>
        <p:txBody>
          <a:bodyPr>
            <a:noAutofit/>
          </a:bodyPr>
          <a:lstStyle/>
          <a:p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Zespół Szkół nr 2 w Ostrowcu Świętokrzyskim</a:t>
            </a:r>
            <a:endParaRPr lang="pl-PL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2"/>
          </p:nvPr>
        </p:nvSpPr>
        <p:spPr>
          <a:xfrm>
            <a:off x="357158" y="2285992"/>
            <a:ext cx="7072362" cy="3840171"/>
          </a:xfrm>
        </p:spPr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pl-PL" b="1" dirty="0" smtClean="0"/>
          </a:p>
          <a:p>
            <a:pPr marL="285750" indent="-285750">
              <a:buFont typeface="Arial" pitchFamily="34" charset="0"/>
              <a:buChar char="•"/>
            </a:pPr>
            <a:endParaRPr lang="pl-PL" b="1" dirty="0"/>
          </a:p>
          <a:p>
            <a:pPr marL="285750" indent="-285750">
              <a:buFont typeface="Arial" pitchFamily="34" charset="0"/>
              <a:buChar char="•"/>
            </a:pPr>
            <a:endParaRPr lang="pl-PL" b="1" dirty="0" smtClean="0"/>
          </a:p>
          <a:p>
            <a:r>
              <a:rPr lang="pl-PL" b="1" dirty="0" smtClean="0"/>
              <a:t>TECHNIK:</a:t>
            </a:r>
          </a:p>
          <a:p>
            <a:r>
              <a:rPr lang="pl-PL" b="1" dirty="0" smtClean="0"/>
              <a:t>● ORGANIZACJI </a:t>
            </a:r>
            <a:r>
              <a:rPr lang="pl-PL" b="1" dirty="0"/>
              <a:t>REKLAMY</a:t>
            </a:r>
          </a:p>
          <a:p>
            <a:r>
              <a:rPr lang="pl-PL" b="1" dirty="0"/>
              <a:t>● TECHNIK BUDOWNICTWA</a:t>
            </a:r>
          </a:p>
          <a:p>
            <a:r>
              <a:rPr lang="pl-PL" b="1" dirty="0"/>
              <a:t>● TECHNIK GEODETA</a:t>
            </a:r>
          </a:p>
          <a:p>
            <a:r>
              <a:rPr lang="pl-PL" b="1" dirty="0"/>
              <a:t>● TECHNIK DROGOWNICTWA</a:t>
            </a:r>
          </a:p>
          <a:p>
            <a:r>
              <a:rPr lang="pl-PL" b="1" dirty="0" smtClean="0"/>
              <a:t>● TECHNIK </a:t>
            </a:r>
            <a:r>
              <a:rPr lang="pl-PL" b="1" dirty="0"/>
              <a:t>INFORMATYK</a:t>
            </a:r>
          </a:p>
          <a:p>
            <a:pPr marL="285750" indent="-285750">
              <a:buFont typeface="Arial" pitchFamily="34" charset="0"/>
              <a:buChar char="•"/>
            </a:pPr>
            <a:endParaRPr lang="pl-PL" b="1" dirty="0"/>
          </a:p>
          <a:p>
            <a:r>
              <a:rPr lang="pl-PL" b="1" dirty="0" smtClean="0"/>
              <a:t>ZASADNICZA SZKOŁA ZAWODOWA:</a:t>
            </a:r>
            <a:endParaRPr lang="pl-PL" b="1" dirty="0"/>
          </a:p>
          <a:p>
            <a:r>
              <a:rPr lang="pl-PL" b="1" dirty="0" smtClean="0"/>
              <a:t>● </a:t>
            </a:r>
            <a:r>
              <a:rPr lang="pl-PL" b="1" dirty="0"/>
              <a:t>MONTER ZABUDOWY I ROBÓT WYKOŃCZENIOWYCH W BUDOWNICTWIE</a:t>
            </a:r>
          </a:p>
          <a:p>
            <a:r>
              <a:rPr lang="pl-PL" b="1" dirty="0" smtClean="0"/>
              <a:t> </a:t>
            </a:r>
            <a:r>
              <a:rPr lang="pl-PL" b="1" dirty="0"/>
              <a:t>(technolog robót wykończeniowych)</a:t>
            </a:r>
          </a:p>
          <a:p>
            <a:r>
              <a:rPr lang="pl-PL" b="1" dirty="0"/>
              <a:t>● MURARZ-TYNKARZ</a:t>
            </a:r>
            <a:endParaRPr lang="pl-PL" dirty="0"/>
          </a:p>
        </p:txBody>
      </p:sp>
      <p:pic>
        <p:nvPicPr>
          <p:cNvPr id="1026" name="Picture 2" descr="C:\Documents and Settings\ARL\Pulpit\budowlanka zaprojektuj swoją karierę\KONFERENCJA\zdjecia\szko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214422"/>
            <a:ext cx="5357851" cy="3571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7992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Szansa dla uczniów ZS nr 2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 smtClean="0"/>
              <a:t>Projekt realizowany jest w ramach Działania 9.2 </a:t>
            </a:r>
            <a:r>
              <a:rPr lang="pl-PL" sz="2800" i="1" dirty="0" smtClean="0"/>
              <a:t>Podniesienie atrakcyjności i jakości szkolnictwa zawodowego </a:t>
            </a:r>
            <a:r>
              <a:rPr lang="pl-PL" sz="2800" dirty="0" smtClean="0"/>
              <a:t>Programu Operacyjnego Kapitał Ludzki</a:t>
            </a:r>
          </a:p>
          <a:p>
            <a:pPr algn="just"/>
            <a:r>
              <a:rPr lang="pl-PL" sz="2800" dirty="0" smtClean="0"/>
              <a:t>Wartość projektu: 772 539,64 zł</a:t>
            </a:r>
          </a:p>
          <a:p>
            <a:pPr algn="just"/>
            <a:r>
              <a:rPr lang="pl-PL" sz="2800" dirty="0" smtClean="0"/>
              <a:t>Wkład własny ZS nr 2: 97 156,52 zł, 12,58 %</a:t>
            </a:r>
            <a:endParaRPr lang="pl-PL" dirty="0"/>
          </a:p>
        </p:txBody>
      </p:sp>
      <p:pic>
        <p:nvPicPr>
          <p:cNvPr id="4" name="Obraz 3" descr="stopka_kolo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51425"/>
            <a:ext cx="9144000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5614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Uzupełnienie oferty edukacyjnej ZSP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O działania służące podnoszeniu zdolności uczniów do przyszłego zatrudnienia:</a:t>
            </a:r>
          </a:p>
          <a:p>
            <a:pPr marL="0" indent="0" algn="just">
              <a:buNone/>
            </a:pPr>
            <a:endParaRPr lang="pl-PL" b="1" dirty="0" smtClean="0"/>
          </a:p>
          <a:p>
            <a:pPr algn="just"/>
            <a:r>
              <a:rPr lang="pl-PL" dirty="0" smtClean="0"/>
              <a:t>utworzenie i działalność Szkolnego Ośrodka Kariery</a:t>
            </a:r>
          </a:p>
          <a:p>
            <a:pPr algn="just"/>
            <a:r>
              <a:rPr lang="pl-PL" dirty="0" smtClean="0"/>
              <a:t>dodatkowe zajęcia przygotowujące do zdania egzaminu zawodowego</a:t>
            </a:r>
          </a:p>
          <a:p>
            <a:pPr algn="just"/>
            <a:r>
              <a:rPr lang="pl-PL" dirty="0" smtClean="0"/>
              <a:t>profesjonalne szkolenia zawodowe</a:t>
            </a:r>
          </a:p>
          <a:p>
            <a:pPr algn="just"/>
            <a:r>
              <a:rPr lang="pl-PL" dirty="0" smtClean="0"/>
              <a:t>płatne staże u pracodawców 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Okres realizacji projektu: 01.09.2013 – 30.06.2015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4089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Do kogo skierowany jest projekt?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222 uczniów i 18 </a:t>
            </a:r>
            <a:r>
              <a:rPr lang="pl-PL" dirty="0"/>
              <a:t>uczennic </a:t>
            </a:r>
            <a:r>
              <a:rPr lang="pl-PL" dirty="0" smtClean="0"/>
              <a:t>Zespołu Szkół nr 2 w Ostrowcu Świętokrzyskim:</a:t>
            </a:r>
          </a:p>
          <a:p>
            <a:pPr lvl="1" algn="just">
              <a:buFont typeface="Wingdings" pitchFamily="2" charset="2"/>
              <a:buChar char="ü"/>
            </a:pPr>
            <a:r>
              <a:rPr lang="pl-PL" dirty="0" smtClean="0"/>
              <a:t> Zasadniczej Szkoły Zawodowej, </a:t>
            </a:r>
          </a:p>
          <a:p>
            <a:pPr lvl="1" algn="just">
              <a:buFont typeface="Wingdings" pitchFamily="2" charset="2"/>
              <a:buChar char="ü"/>
            </a:pPr>
            <a:r>
              <a:rPr lang="pl-PL" dirty="0" smtClean="0"/>
              <a:t>Technikum nr 2 (Technik Budownictwa, Technik Geodeta, Technik Informatyk)</a:t>
            </a:r>
          </a:p>
          <a:p>
            <a:pPr marL="457200" lvl="1" indent="0"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którzy </a:t>
            </a:r>
            <a:r>
              <a:rPr lang="pl-PL" dirty="0"/>
              <a:t>z własnej inicjatywy chcą wzmocnić swoje kwalifikacje jako przyszli absolwenci i </a:t>
            </a:r>
            <a:r>
              <a:rPr lang="pl-PL" dirty="0" smtClean="0"/>
              <a:t>pracownicy; w </a:t>
            </a:r>
            <a:r>
              <a:rPr lang="pl-PL" dirty="0"/>
              <a:t>wieku 16-21 lat </a:t>
            </a:r>
            <a:endParaRPr lang="pl-PL" dirty="0" smtClean="0"/>
          </a:p>
          <a:p>
            <a:pPr algn="just"/>
            <a:r>
              <a:rPr lang="pl-PL" dirty="0" smtClean="0"/>
              <a:t>motywacja </a:t>
            </a:r>
            <a:r>
              <a:rPr lang="pl-PL" dirty="0"/>
              <a:t>do </a:t>
            </a:r>
            <a:r>
              <a:rPr lang="pl-PL" dirty="0" smtClean="0"/>
              <a:t>uczestnictwa w projekcie, </a:t>
            </a:r>
            <a:r>
              <a:rPr lang="pl-PL" dirty="0"/>
              <a:t>zainteresowania </a:t>
            </a:r>
            <a:r>
              <a:rPr lang="pl-PL" dirty="0" smtClean="0"/>
              <a:t>ucznia </a:t>
            </a:r>
          </a:p>
          <a:p>
            <a:pPr algn="just"/>
            <a:r>
              <a:rPr lang="pl-PL" dirty="0" smtClean="0"/>
              <a:t>pierwszeństwo udziału w projekcie mają kobiety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491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23528" y="404664"/>
            <a:ext cx="6955160" cy="576064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Lepszy start</a:t>
            </a:r>
            <a:endParaRPr lang="pl-PL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2"/>
          </p:nvPr>
        </p:nvSpPr>
        <p:spPr>
          <a:xfrm>
            <a:off x="251520" y="908720"/>
            <a:ext cx="8280920" cy="5047456"/>
          </a:xfrm>
        </p:spPr>
        <p:txBody>
          <a:bodyPr>
            <a:noAutofit/>
          </a:bodyPr>
          <a:lstStyle/>
          <a:p>
            <a:endParaRPr lang="pl-PL" sz="2400" b="1" dirty="0" smtClean="0"/>
          </a:p>
          <a:p>
            <a:endParaRPr lang="pl-PL" sz="2400" b="1" dirty="0" smtClean="0"/>
          </a:p>
          <a:p>
            <a:endParaRPr lang="pl-PL" sz="2400" b="1" dirty="0" smtClean="0"/>
          </a:p>
          <a:p>
            <a:endParaRPr lang="pl-PL" sz="2400" b="1" dirty="0" smtClean="0"/>
          </a:p>
          <a:p>
            <a:endParaRPr lang="pl-PL" sz="2400" b="1" dirty="0" smtClean="0"/>
          </a:p>
          <a:p>
            <a:pPr algn="just"/>
            <a:r>
              <a:rPr lang="pl-PL" sz="2400" b="1" dirty="0" smtClean="0"/>
              <a:t>Utworzenie i działalność Szkolnego Ośrodka Kariery:</a:t>
            </a:r>
          </a:p>
          <a:p>
            <a:pPr algn="just"/>
            <a:r>
              <a:rPr lang="pl-PL" sz="2400" dirty="0" smtClean="0"/>
              <a:t>Przygotowanie młodzieży do trafnego wyboru zawodu i dalszego kształcenia, zachęcenie do aktywności społecznej, kształtowanie postaw przedsiębiorczych, opracowanie indywidualnego planu kariery edukacyjno-zawodowej, zorganizowanie TARGÓW PRACY I EDUKACJI, szkolenie w zakresie pierwszej pomocy </a:t>
            </a:r>
            <a:r>
              <a:rPr lang="pl-PL" sz="2400" dirty="0" err="1" smtClean="0"/>
              <a:t>przedmedycznej</a:t>
            </a:r>
            <a:r>
              <a:rPr lang="pl-PL" sz="2400" dirty="0" smtClean="0"/>
              <a:t>.  </a:t>
            </a:r>
            <a:endParaRPr lang="pl-PL" sz="2400" i="1" dirty="0" smtClean="0"/>
          </a:p>
        </p:txBody>
      </p:sp>
      <p:pic>
        <p:nvPicPr>
          <p:cNvPr id="2051" name="Picture 3" descr="C:\Documents and Settings\ARL\Pulpit\budowlanka zaprojektuj swoją karierę\KONFERENCJA\zdjecia\szok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642918"/>
            <a:ext cx="2500330" cy="24452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6036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6955160" cy="648072"/>
          </a:xfrm>
        </p:spPr>
        <p:txBody>
          <a:bodyPr>
            <a:noAutofit/>
          </a:bodyPr>
          <a:lstStyle/>
          <a:p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Zostać kowalem własnego losu</a:t>
            </a:r>
            <a:endParaRPr lang="pl-PL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2"/>
          </p:nvPr>
        </p:nvSpPr>
        <p:spPr>
          <a:xfrm>
            <a:off x="251520" y="1340768"/>
            <a:ext cx="8352928" cy="5184576"/>
          </a:xfrm>
        </p:spPr>
        <p:txBody>
          <a:bodyPr>
            <a:noAutofit/>
          </a:bodyPr>
          <a:lstStyle/>
          <a:p>
            <a:endParaRPr lang="pl-PL" sz="2400" b="1" dirty="0" smtClean="0"/>
          </a:p>
          <a:p>
            <a:endParaRPr lang="pl-PL" sz="2400" b="1" dirty="0" smtClean="0"/>
          </a:p>
          <a:p>
            <a:endParaRPr lang="pl-PL" sz="2400" b="1" dirty="0" smtClean="0"/>
          </a:p>
          <a:p>
            <a:endParaRPr lang="pl-PL" sz="2400" b="1" dirty="0" smtClean="0"/>
          </a:p>
          <a:p>
            <a:endParaRPr lang="pl-PL" sz="2400" b="1" dirty="0" smtClean="0"/>
          </a:p>
          <a:p>
            <a:r>
              <a:rPr lang="pl-PL" sz="2400" b="1" dirty="0" smtClean="0"/>
              <a:t>W </a:t>
            </a:r>
            <a:r>
              <a:rPr lang="pl-PL" sz="2400" b="1" dirty="0"/>
              <a:t>ramach działalności SZOK:</a:t>
            </a:r>
          </a:p>
          <a:p>
            <a:r>
              <a:rPr lang="pl-PL" sz="2400" dirty="0"/>
              <a:t>Konsultacje z doradcą </a:t>
            </a:r>
            <a:r>
              <a:rPr lang="pl-PL" sz="2400" dirty="0" smtClean="0"/>
              <a:t>zawodowym – 2 h / osobę</a:t>
            </a:r>
            <a:endParaRPr lang="pl-PL" sz="2400" dirty="0"/>
          </a:p>
          <a:p>
            <a:r>
              <a:rPr lang="pl-PL" sz="2400" dirty="0"/>
              <a:t>Konsultacje </a:t>
            </a:r>
            <a:r>
              <a:rPr lang="pl-PL" sz="2400" dirty="0" smtClean="0"/>
              <a:t>psychologiczne – 2 h / osobę</a:t>
            </a:r>
            <a:endParaRPr lang="pl-PL" sz="2400" dirty="0"/>
          </a:p>
          <a:p>
            <a:r>
              <a:rPr lang="pl-PL" sz="2400" dirty="0"/>
              <a:t>Doraźna pomoc </a:t>
            </a:r>
            <a:r>
              <a:rPr lang="pl-PL" sz="2400" dirty="0" smtClean="0"/>
              <a:t>pedagogiczna </a:t>
            </a:r>
            <a:endParaRPr lang="pl-PL" sz="2400" dirty="0"/>
          </a:p>
          <a:p>
            <a:r>
              <a:rPr lang="pl-PL" sz="2400" dirty="0" smtClean="0"/>
              <a:t>Kurs pierwszej pomocy przedmedycznej – 12 h/ grupa</a:t>
            </a:r>
          </a:p>
          <a:p>
            <a:r>
              <a:rPr lang="pl-PL" sz="2400" dirty="0" smtClean="0"/>
              <a:t>Targi Pracy i Edukacji – 2 edycje</a:t>
            </a:r>
            <a:endParaRPr lang="pl-PL" sz="2400" dirty="0"/>
          </a:p>
        </p:txBody>
      </p:sp>
      <p:pic>
        <p:nvPicPr>
          <p:cNvPr id="6" name="Picture 2" descr="C:\Documents and Settings\ARL\Pulpit\budowlanka zaprojektuj swoją karierę\KONFERENCJA\zdjecia\szok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285860"/>
            <a:ext cx="3448051" cy="2028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4225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23528" y="476672"/>
            <a:ext cx="6955160" cy="576064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Fach w ręku</a:t>
            </a:r>
            <a:endParaRPr lang="pl-PL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2"/>
          </p:nvPr>
        </p:nvSpPr>
        <p:spPr>
          <a:xfrm>
            <a:off x="323528" y="1196752"/>
            <a:ext cx="7848872" cy="5040560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>Kurs spawalniczy metodą MAG </a:t>
            </a:r>
            <a:r>
              <a:rPr lang="pl-PL" sz="2400" dirty="0" smtClean="0"/>
              <a:t>- 2 edycje dla 20 osób</a:t>
            </a:r>
          </a:p>
          <a:p>
            <a:r>
              <a:rPr lang="pl-PL" sz="2400" b="1" dirty="0" smtClean="0"/>
              <a:t>Kurs spawalniczy metodą TIG </a:t>
            </a:r>
            <a:r>
              <a:rPr lang="pl-PL" sz="2400" dirty="0" smtClean="0"/>
              <a:t>– 2 </a:t>
            </a:r>
            <a:r>
              <a:rPr lang="pl-PL" sz="2400" dirty="0" smtClean="0"/>
              <a:t>edycje </a:t>
            </a:r>
            <a:r>
              <a:rPr lang="pl-PL" sz="2400" dirty="0" smtClean="0"/>
              <a:t>dla 20 osób </a:t>
            </a:r>
            <a:endParaRPr lang="pl-PL" sz="2400" i="1" dirty="0" smtClean="0"/>
          </a:p>
        </p:txBody>
      </p:sp>
      <p:pic>
        <p:nvPicPr>
          <p:cNvPr id="3074" name="Picture 2" descr="C:\Documents and Settings\ARL\Pulpit\budowlanka zaprojektuj swoją karierę\KONFERENCJA\zdjecia\spawacz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714620"/>
            <a:ext cx="4131629" cy="2714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3678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736</Words>
  <Application>Microsoft Office PowerPoint</Application>
  <PresentationFormat>Pokaz na ekranie (4:3)</PresentationFormat>
  <Paragraphs>138</Paragraphs>
  <Slides>19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Motyw pakietu Office</vt:lpstr>
      <vt:lpstr>ZAPROJEKTUJ SWOJĄ KARIERĘ!</vt:lpstr>
      <vt:lpstr>Agencja Rozwoju Lokalnego Sp. z o.o.</vt:lpstr>
      <vt:lpstr>Zespół Szkół nr 2 w Ostrowcu Świętokrzyskim</vt:lpstr>
      <vt:lpstr>Szansa dla uczniów ZS nr 2</vt:lpstr>
      <vt:lpstr>Uzupełnienie oferty edukacyjnej ZSP</vt:lpstr>
      <vt:lpstr>Do kogo skierowany jest projekt?</vt:lpstr>
      <vt:lpstr>Lepszy start</vt:lpstr>
      <vt:lpstr>Zostać kowalem własnego losu</vt:lpstr>
      <vt:lpstr>Fach w ręku</vt:lpstr>
      <vt:lpstr>Szkolenia spawalnicze</vt:lpstr>
      <vt:lpstr>Szkolimy operatorów</vt:lpstr>
      <vt:lpstr>Operator wózka widłowego</vt:lpstr>
      <vt:lpstr>Szkolenia komputerowe</vt:lpstr>
      <vt:lpstr>Szkolenia komputerowe</vt:lpstr>
      <vt:lpstr>Staże</vt:lpstr>
      <vt:lpstr> Powstanie Szkolny Ośrodek Kariery </vt:lpstr>
      <vt:lpstr>Pracownia komputerowa</vt:lpstr>
      <vt:lpstr>Warsztaty szkolne</vt:lpstr>
      <vt:lpstr>ZAPROJEKTUJ SWOJĄ KARIERĘ!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ZAPEWNIJ SOBIE PRZYSZŁOŚĆ</dc:title>
  <dc:creator>Sylwia</dc:creator>
  <cp:lastModifiedBy> </cp:lastModifiedBy>
  <cp:revision>82</cp:revision>
  <dcterms:created xsi:type="dcterms:W3CDTF">2011-11-29T18:12:38Z</dcterms:created>
  <dcterms:modified xsi:type="dcterms:W3CDTF">2013-09-30T05:36:43Z</dcterms:modified>
</cp:coreProperties>
</file>